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1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3004800" cy="975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9"/>
    <p:restoredTop sz="94650"/>
  </p:normalViewPr>
  <p:slideViewPr>
    <p:cSldViewPr snapToGrid="0" snapToObjects="1">
      <p:cViewPr varScale="1">
        <p:scale>
          <a:sx n="84" d="100"/>
          <a:sy n="84" d="100"/>
        </p:scale>
        <p:origin x="18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D53842-75C8-4567-9A95-85A0E98B8B1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F90A9B4-2B04-4DD4-BEB7-C3DB7F3CDA3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Name and label the key organs found in the Digestive System (Anatomy)</a:t>
          </a:r>
        </a:p>
      </dgm:t>
    </dgm:pt>
    <dgm:pt modelId="{1B63DF48-6DDE-47CA-9852-4F1C09F5FE20}" type="parTrans" cxnId="{977986E4-13DE-445C-B03B-FDA7F3CCB7AE}">
      <dgm:prSet/>
      <dgm:spPr/>
      <dgm:t>
        <a:bodyPr/>
        <a:lstStyle/>
        <a:p>
          <a:endParaRPr lang="en-US"/>
        </a:p>
      </dgm:t>
    </dgm:pt>
    <dgm:pt modelId="{3C4D4617-0839-40FA-A149-BC55F5428EC5}" type="sibTrans" cxnId="{977986E4-13DE-445C-B03B-FDA7F3CCB7A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1F0B901-679A-4BC5-B413-286AF346544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Outline what happens during </a:t>
          </a:r>
          <a:r>
            <a:rPr lang="en-GB"/>
            <a:t>Digestion </a:t>
          </a:r>
          <a:r>
            <a:rPr lang="en-US"/>
            <a:t> (Physiology)</a:t>
          </a:r>
        </a:p>
      </dgm:t>
    </dgm:pt>
    <dgm:pt modelId="{C5D08BC3-1A9C-4725-B892-26973A2E0782}" type="parTrans" cxnId="{19E6505A-632F-4E38-953F-7006CA7ADC21}">
      <dgm:prSet/>
      <dgm:spPr/>
      <dgm:t>
        <a:bodyPr/>
        <a:lstStyle/>
        <a:p>
          <a:endParaRPr lang="en-US"/>
        </a:p>
      </dgm:t>
    </dgm:pt>
    <dgm:pt modelId="{8BAF824A-413E-4187-AB44-A2DDE2A3B8A5}" type="sibTrans" cxnId="{19E6505A-632F-4E38-953F-7006CA7ADC21}">
      <dgm:prSet/>
      <dgm:spPr/>
      <dgm:t>
        <a:bodyPr/>
        <a:lstStyle/>
        <a:p>
          <a:endParaRPr lang="en-US"/>
        </a:p>
      </dgm:t>
    </dgm:pt>
    <dgm:pt modelId="{B59CCAA1-5C0F-4C92-9CB6-E37956FB46A2}" type="pres">
      <dgm:prSet presAssocID="{AFD53842-75C8-4567-9A95-85A0E98B8B1C}" presName="root" presStyleCnt="0">
        <dgm:presLayoutVars>
          <dgm:dir/>
          <dgm:resizeHandles val="exact"/>
        </dgm:presLayoutVars>
      </dgm:prSet>
      <dgm:spPr/>
    </dgm:pt>
    <dgm:pt modelId="{B6D8AD66-CE56-45E2-81E1-58A74D5C071A}" type="pres">
      <dgm:prSet presAssocID="{EF90A9B4-2B04-4DD4-BEB7-C3DB7F3CDA30}" presName="compNode" presStyleCnt="0"/>
      <dgm:spPr/>
    </dgm:pt>
    <dgm:pt modelId="{EFE8166E-7085-4484-AA6F-E6896C34992A}" type="pres">
      <dgm:prSet presAssocID="{EF90A9B4-2B04-4DD4-BEB7-C3DB7F3CDA30}" presName="bgRect" presStyleLbl="bgShp" presStyleIdx="0" presStyleCnt="2"/>
      <dgm:spPr/>
    </dgm:pt>
    <dgm:pt modelId="{D8454A5C-440D-4957-B65C-C0852DBCB315}" type="pres">
      <dgm:prSet presAssocID="{EF90A9B4-2B04-4DD4-BEB7-C3DB7F3CDA3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E98A7A0E-06D0-489A-B184-631E4D97E0EA}" type="pres">
      <dgm:prSet presAssocID="{EF90A9B4-2B04-4DD4-BEB7-C3DB7F3CDA30}" presName="spaceRect" presStyleCnt="0"/>
      <dgm:spPr/>
    </dgm:pt>
    <dgm:pt modelId="{3D29A610-F3F4-4528-8D4A-90A8A3CC73D9}" type="pres">
      <dgm:prSet presAssocID="{EF90A9B4-2B04-4DD4-BEB7-C3DB7F3CDA30}" presName="parTx" presStyleLbl="revTx" presStyleIdx="0" presStyleCnt="2">
        <dgm:presLayoutVars>
          <dgm:chMax val="0"/>
          <dgm:chPref val="0"/>
        </dgm:presLayoutVars>
      </dgm:prSet>
      <dgm:spPr/>
    </dgm:pt>
    <dgm:pt modelId="{7ABAE931-B95C-4311-90EE-A807A7059ADC}" type="pres">
      <dgm:prSet presAssocID="{3C4D4617-0839-40FA-A149-BC55F5428EC5}" presName="sibTrans" presStyleCnt="0"/>
      <dgm:spPr/>
    </dgm:pt>
    <dgm:pt modelId="{94BC68CC-3D28-407C-B5CB-2C99849996E2}" type="pres">
      <dgm:prSet presAssocID="{61F0B901-679A-4BC5-B413-286AF3465444}" presName="compNode" presStyleCnt="0"/>
      <dgm:spPr/>
    </dgm:pt>
    <dgm:pt modelId="{B3305F0E-F1C4-4460-9746-C925632185C6}" type="pres">
      <dgm:prSet presAssocID="{61F0B901-679A-4BC5-B413-286AF3465444}" presName="bgRect" presStyleLbl="bgShp" presStyleIdx="1" presStyleCnt="2"/>
      <dgm:spPr/>
    </dgm:pt>
    <dgm:pt modelId="{8235DB01-1321-451A-B18C-2DEABC4C16EF}" type="pres">
      <dgm:prSet presAssocID="{61F0B901-679A-4BC5-B413-286AF346544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"/>
        </a:ext>
      </dgm:extLst>
    </dgm:pt>
    <dgm:pt modelId="{DB87D756-5BDA-4C69-A26D-50C2232CF0F3}" type="pres">
      <dgm:prSet presAssocID="{61F0B901-679A-4BC5-B413-286AF3465444}" presName="spaceRect" presStyleCnt="0"/>
      <dgm:spPr/>
    </dgm:pt>
    <dgm:pt modelId="{BB509F95-C418-4DCD-8AFC-837466EAD2B2}" type="pres">
      <dgm:prSet presAssocID="{61F0B901-679A-4BC5-B413-286AF3465444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19E6505A-632F-4E38-953F-7006CA7ADC21}" srcId="{AFD53842-75C8-4567-9A95-85A0E98B8B1C}" destId="{61F0B901-679A-4BC5-B413-286AF3465444}" srcOrd="1" destOrd="0" parTransId="{C5D08BC3-1A9C-4725-B892-26973A2E0782}" sibTransId="{8BAF824A-413E-4187-AB44-A2DDE2A3B8A5}"/>
    <dgm:cxn modelId="{CA215DE3-BDD7-7142-8038-B3EFC28A2935}" type="presOf" srcId="{EF90A9B4-2B04-4DD4-BEB7-C3DB7F3CDA30}" destId="{3D29A610-F3F4-4528-8D4A-90A8A3CC73D9}" srcOrd="0" destOrd="0" presId="urn:microsoft.com/office/officeart/2018/2/layout/IconVerticalSolidList"/>
    <dgm:cxn modelId="{977986E4-13DE-445C-B03B-FDA7F3CCB7AE}" srcId="{AFD53842-75C8-4567-9A95-85A0E98B8B1C}" destId="{EF90A9B4-2B04-4DD4-BEB7-C3DB7F3CDA30}" srcOrd="0" destOrd="0" parTransId="{1B63DF48-6DDE-47CA-9852-4F1C09F5FE20}" sibTransId="{3C4D4617-0839-40FA-A149-BC55F5428EC5}"/>
    <dgm:cxn modelId="{A080F4EB-676E-0C47-8D17-BC57F59709B8}" type="presOf" srcId="{AFD53842-75C8-4567-9A95-85A0E98B8B1C}" destId="{B59CCAA1-5C0F-4C92-9CB6-E37956FB46A2}" srcOrd="0" destOrd="0" presId="urn:microsoft.com/office/officeart/2018/2/layout/IconVerticalSolidList"/>
    <dgm:cxn modelId="{1DE854FB-78AE-D847-90BA-648CD28187E7}" type="presOf" srcId="{61F0B901-679A-4BC5-B413-286AF3465444}" destId="{BB509F95-C418-4DCD-8AFC-837466EAD2B2}" srcOrd="0" destOrd="0" presId="urn:microsoft.com/office/officeart/2018/2/layout/IconVerticalSolidList"/>
    <dgm:cxn modelId="{09F7F84F-7035-6E4C-B065-9D0396C97103}" type="presParOf" srcId="{B59CCAA1-5C0F-4C92-9CB6-E37956FB46A2}" destId="{B6D8AD66-CE56-45E2-81E1-58A74D5C071A}" srcOrd="0" destOrd="0" presId="urn:microsoft.com/office/officeart/2018/2/layout/IconVerticalSolidList"/>
    <dgm:cxn modelId="{151D5E3C-B24B-A949-9F52-CEB92B0B70EB}" type="presParOf" srcId="{B6D8AD66-CE56-45E2-81E1-58A74D5C071A}" destId="{EFE8166E-7085-4484-AA6F-E6896C34992A}" srcOrd="0" destOrd="0" presId="urn:microsoft.com/office/officeart/2018/2/layout/IconVerticalSolidList"/>
    <dgm:cxn modelId="{4835DBEF-3325-BB4A-9EF3-C044869AA3E6}" type="presParOf" srcId="{B6D8AD66-CE56-45E2-81E1-58A74D5C071A}" destId="{D8454A5C-440D-4957-B65C-C0852DBCB315}" srcOrd="1" destOrd="0" presId="urn:microsoft.com/office/officeart/2018/2/layout/IconVerticalSolidList"/>
    <dgm:cxn modelId="{6765048D-4E0E-6343-AFC3-BE9E47289E5B}" type="presParOf" srcId="{B6D8AD66-CE56-45E2-81E1-58A74D5C071A}" destId="{E98A7A0E-06D0-489A-B184-631E4D97E0EA}" srcOrd="2" destOrd="0" presId="urn:microsoft.com/office/officeart/2018/2/layout/IconVerticalSolidList"/>
    <dgm:cxn modelId="{1684F325-6034-E847-A438-9877207CE123}" type="presParOf" srcId="{B6D8AD66-CE56-45E2-81E1-58A74D5C071A}" destId="{3D29A610-F3F4-4528-8D4A-90A8A3CC73D9}" srcOrd="3" destOrd="0" presId="urn:microsoft.com/office/officeart/2018/2/layout/IconVerticalSolidList"/>
    <dgm:cxn modelId="{00C7FBFF-BD99-7C49-A041-BD6220276241}" type="presParOf" srcId="{B59CCAA1-5C0F-4C92-9CB6-E37956FB46A2}" destId="{7ABAE931-B95C-4311-90EE-A807A7059ADC}" srcOrd="1" destOrd="0" presId="urn:microsoft.com/office/officeart/2018/2/layout/IconVerticalSolidList"/>
    <dgm:cxn modelId="{66DE5D2F-516F-2143-BC87-48AF9F095556}" type="presParOf" srcId="{B59CCAA1-5C0F-4C92-9CB6-E37956FB46A2}" destId="{94BC68CC-3D28-407C-B5CB-2C99849996E2}" srcOrd="2" destOrd="0" presId="urn:microsoft.com/office/officeart/2018/2/layout/IconVerticalSolidList"/>
    <dgm:cxn modelId="{9FC8C028-2110-1B41-89CA-8398587B1747}" type="presParOf" srcId="{94BC68CC-3D28-407C-B5CB-2C99849996E2}" destId="{B3305F0E-F1C4-4460-9746-C925632185C6}" srcOrd="0" destOrd="0" presId="urn:microsoft.com/office/officeart/2018/2/layout/IconVerticalSolidList"/>
    <dgm:cxn modelId="{786E95E8-DCC4-EB47-A7A8-F884CEEE2ED8}" type="presParOf" srcId="{94BC68CC-3D28-407C-B5CB-2C99849996E2}" destId="{8235DB01-1321-451A-B18C-2DEABC4C16EF}" srcOrd="1" destOrd="0" presId="urn:microsoft.com/office/officeart/2018/2/layout/IconVerticalSolidList"/>
    <dgm:cxn modelId="{4C4DFB65-E5CA-E849-80D1-6E3527796EDD}" type="presParOf" srcId="{94BC68CC-3D28-407C-B5CB-2C99849996E2}" destId="{DB87D756-5BDA-4C69-A26D-50C2232CF0F3}" srcOrd="2" destOrd="0" presId="urn:microsoft.com/office/officeart/2018/2/layout/IconVerticalSolidList"/>
    <dgm:cxn modelId="{A64119D3-4B22-E149-A43F-BC1CD74E53B1}" type="presParOf" srcId="{94BC68CC-3D28-407C-B5CB-2C99849996E2}" destId="{BB509F95-C418-4DCD-8AFC-837466EAD2B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8166E-7085-4484-AA6F-E6896C34992A}">
      <dsp:nvSpPr>
        <dsp:cNvPr id="0" name=""/>
        <dsp:cNvSpPr/>
      </dsp:nvSpPr>
      <dsp:spPr>
        <a:xfrm>
          <a:off x="0" y="1165222"/>
          <a:ext cx="7779851" cy="21511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54A5C-440D-4957-B65C-C0852DBCB315}">
      <dsp:nvSpPr>
        <dsp:cNvPr id="0" name=""/>
        <dsp:cNvSpPr/>
      </dsp:nvSpPr>
      <dsp:spPr>
        <a:xfrm>
          <a:off x="650732" y="1649238"/>
          <a:ext cx="1183149" cy="11831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29A610-F3F4-4528-8D4A-90A8A3CC73D9}">
      <dsp:nvSpPr>
        <dsp:cNvPr id="0" name=""/>
        <dsp:cNvSpPr/>
      </dsp:nvSpPr>
      <dsp:spPr>
        <a:xfrm>
          <a:off x="2484613" y="1165222"/>
          <a:ext cx="5295237" cy="2151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667" tIns="227667" rIns="227667" bIns="22766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Name and label the key organs found in the Digestive System (Anatomy)</a:t>
          </a:r>
        </a:p>
      </dsp:txBody>
      <dsp:txXfrm>
        <a:off x="2484613" y="1165222"/>
        <a:ext cx="5295237" cy="2151180"/>
      </dsp:txXfrm>
    </dsp:sp>
    <dsp:sp modelId="{B3305F0E-F1C4-4460-9746-C925632185C6}">
      <dsp:nvSpPr>
        <dsp:cNvPr id="0" name=""/>
        <dsp:cNvSpPr/>
      </dsp:nvSpPr>
      <dsp:spPr>
        <a:xfrm>
          <a:off x="0" y="3854198"/>
          <a:ext cx="7779851" cy="215118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35DB01-1321-451A-B18C-2DEABC4C16EF}">
      <dsp:nvSpPr>
        <dsp:cNvPr id="0" name=""/>
        <dsp:cNvSpPr/>
      </dsp:nvSpPr>
      <dsp:spPr>
        <a:xfrm>
          <a:off x="650732" y="4338214"/>
          <a:ext cx="1183149" cy="11831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509F95-C418-4DCD-8AFC-837466EAD2B2}">
      <dsp:nvSpPr>
        <dsp:cNvPr id="0" name=""/>
        <dsp:cNvSpPr/>
      </dsp:nvSpPr>
      <dsp:spPr>
        <a:xfrm>
          <a:off x="2484613" y="3854198"/>
          <a:ext cx="5295237" cy="2151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667" tIns="227667" rIns="227667" bIns="22766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Outline what happens during </a:t>
          </a:r>
          <a:r>
            <a:rPr lang="en-GB" sz="2500" kern="1200"/>
            <a:t>Digestion </a:t>
          </a:r>
          <a:r>
            <a:rPr lang="en-US" sz="2500" kern="1200"/>
            <a:t> (Physiology)</a:t>
          </a:r>
        </a:p>
      </dsp:txBody>
      <dsp:txXfrm>
        <a:off x="2484613" y="3854198"/>
        <a:ext cx="5295237" cy="2151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083734"/>
            <a:ext cx="9751060" cy="75861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888281" y="1083734"/>
            <a:ext cx="3120340" cy="7586135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1171" y="1846682"/>
            <a:ext cx="7802880" cy="4629709"/>
          </a:xfrm>
        </p:spPr>
        <p:txBody>
          <a:bodyPr anchor="b">
            <a:normAutofit/>
          </a:bodyPr>
          <a:lstStyle>
            <a:lvl1pPr algn="l">
              <a:defRPr sz="7680" spc="-142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3349" y="6642128"/>
            <a:ext cx="7802880" cy="1300480"/>
          </a:xfrm>
        </p:spPr>
        <p:txBody>
          <a:bodyPr anchor="t">
            <a:normAutofit/>
          </a:bodyPr>
          <a:lstStyle>
            <a:lvl1pPr marL="0" indent="0" algn="l">
              <a:buNone/>
              <a:defRPr sz="2844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650230" indent="0" algn="ctr">
              <a:buNone/>
              <a:defRPr sz="2844"/>
            </a:lvl2pPr>
            <a:lvl3pPr marL="1300460" indent="0" algn="ctr">
              <a:buNone/>
              <a:defRPr sz="2844"/>
            </a:lvl3pPr>
            <a:lvl4pPr marL="1950690" indent="0" algn="ctr">
              <a:buNone/>
              <a:defRPr sz="2844"/>
            </a:lvl4pPr>
            <a:lvl5pPr marL="2600919" indent="0" algn="ctr">
              <a:buNone/>
              <a:defRPr sz="2844"/>
            </a:lvl5pPr>
            <a:lvl6pPr marL="3251149" indent="0" algn="ctr">
              <a:buNone/>
              <a:defRPr sz="2844"/>
            </a:lvl6pPr>
            <a:lvl7pPr marL="3901379" indent="0" algn="ctr">
              <a:buNone/>
              <a:defRPr sz="2844"/>
            </a:lvl7pPr>
            <a:lvl8pPr marL="4551609" indent="0" algn="ctr">
              <a:buNone/>
              <a:defRPr sz="2844"/>
            </a:lvl8pPr>
            <a:lvl9pPr marL="5201839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7022-36A7-784D-B85A-C6DD508E8668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496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A2048-FA5A-9B41-A6E0-1BEFC2DFD2D3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841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6400" y="1408853"/>
            <a:ext cx="3007360" cy="704426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25773" y="1235456"/>
            <a:ext cx="7802880" cy="7282688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37CFF-B641-3140-B62E-4144A0CA87F5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122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4935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8919"/>
            <a:ext cx="5334001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471050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A1781-73EF-3147-A1C1-45ACC28A7438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27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5773" y="1846682"/>
            <a:ext cx="7802880" cy="4629709"/>
          </a:xfrm>
        </p:spPr>
        <p:txBody>
          <a:bodyPr anchor="b">
            <a:normAutofit/>
          </a:bodyPr>
          <a:lstStyle>
            <a:lvl1pPr>
              <a:defRPr sz="7680" b="0" spc="-142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45280" y="6645453"/>
            <a:ext cx="7802880" cy="1300480"/>
          </a:xfrm>
        </p:spPr>
        <p:txBody>
          <a:bodyPr anchor="t">
            <a:normAutofit/>
          </a:bodyPr>
          <a:lstStyle>
            <a:lvl1pPr marL="0" indent="0">
              <a:buNone/>
              <a:defRPr sz="2844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FDF9-A740-B54D-BF15-85A263D8479C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22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25773" y="1235456"/>
            <a:ext cx="3706368" cy="7282688"/>
          </a:xfrm>
        </p:spPr>
        <p:txBody>
          <a:bodyPr/>
          <a:lstStyle>
            <a:lvl1pPr>
              <a:defRPr sz="2702"/>
            </a:lvl1pPr>
            <a:lvl2pPr>
              <a:defRPr sz="2418"/>
            </a:lvl2pPr>
            <a:lvl3pPr>
              <a:defRPr sz="2133"/>
            </a:lvl3pPr>
            <a:lvl4pPr>
              <a:defRPr sz="1849"/>
            </a:lvl4pPr>
            <a:lvl5pPr>
              <a:defRPr sz="1849"/>
            </a:lvl5pPr>
            <a:lvl6pPr>
              <a:defRPr sz="1849"/>
            </a:lvl6pPr>
            <a:lvl7pPr>
              <a:defRPr sz="1849"/>
            </a:lvl7pPr>
            <a:lvl8pPr>
              <a:defRPr sz="1849"/>
            </a:lvl8pPr>
            <a:lvl9pPr>
              <a:defRPr sz="18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9328" y="1235456"/>
            <a:ext cx="3706368" cy="7282688"/>
          </a:xfrm>
        </p:spPr>
        <p:txBody>
          <a:bodyPr/>
          <a:lstStyle>
            <a:lvl1pPr>
              <a:defRPr sz="2702"/>
            </a:lvl1pPr>
            <a:lvl2pPr>
              <a:defRPr sz="2418"/>
            </a:lvl2pPr>
            <a:lvl3pPr>
              <a:defRPr sz="2133"/>
            </a:lvl3pPr>
            <a:lvl4pPr>
              <a:defRPr sz="1849"/>
            </a:lvl4pPr>
            <a:lvl5pPr>
              <a:defRPr sz="1849"/>
            </a:lvl5pPr>
            <a:lvl6pPr>
              <a:defRPr sz="1849"/>
            </a:lvl6pPr>
            <a:lvl7pPr>
              <a:defRPr sz="1849"/>
            </a:lvl7pPr>
            <a:lvl8pPr>
              <a:defRPr sz="1849"/>
            </a:lvl8pPr>
            <a:lvl9pPr>
              <a:defRPr sz="18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A7561-7211-2848-8EB2-EE7CA70D84A9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6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5773" y="1455767"/>
            <a:ext cx="3706368" cy="114875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702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50230" indent="0">
              <a:buNone/>
              <a:defRPr sz="2702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25773" y="2746220"/>
            <a:ext cx="3706368" cy="5722112"/>
          </a:xfrm>
        </p:spPr>
        <p:txBody>
          <a:bodyPr/>
          <a:lstStyle>
            <a:lvl1pPr>
              <a:defRPr sz="2702"/>
            </a:lvl1pPr>
            <a:lvl2pPr>
              <a:defRPr sz="2418"/>
            </a:lvl2pPr>
            <a:lvl3pPr>
              <a:defRPr sz="2133"/>
            </a:lvl3pPr>
            <a:lvl4pPr>
              <a:defRPr sz="1849"/>
            </a:lvl4pPr>
            <a:lvl5pPr>
              <a:defRPr sz="1849"/>
            </a:lvl5pPr>
            <a:lvl6pPr>
              <a:defRPr sz="1849"/>
            </a:lvl6pPr>
            <a:lvl7pPr>
              <a:defRPr sz="1849"/>
            </a:lvl7pPr>
            <a:lvl8pPr>
              <a:defRPr sz="1849"/>
            </a:lvl8pPr>
            <a:lvl9pPr>
              <a:defRPr sz="18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9694" y="1455769"/>
            <a:ext cx="3706368" cy="115651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702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50230" indent="0">
              <a:buNone/>
              <a:defRPr sz="2702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9694" y="2746220"/>
            <a:ext cx="3706368" cy="5722112"/>
          </a:xfrm>
        </p:spPr>
        <p:txBody>
          <a:bodyPr/>
          <a:lstStyle>
            <a:lvl1pPr>
              <a:defRPr sz="2702"/>
            </a:lvl1pPr>
            <a:lvl2pPr>
              <a:defRPr sz="2418"/>
            </a:lvl2pPr>
            <a:lvl3pPr>
              <a:defRPr sz="2133"/>
            </a:lvl3pPr>
            <a:lvl4pPr>
              <a:defRPr sz="1849"/>
            </a:lvl4pPr>
            <a:lvl5pPr>
              <a:defRPr sz="1849"/>
            </a:lvl5pPr>
            <a:lvl6pPr>
              <a:defRPr sz="1849"/>
            </a:lvl6pPr>
            <a:lvl7pPr>
              <a:defRPr sz="1849"/>
            </a:lvl7pPr>
            <a:lvl8pPr>
              <a:defRPr sz="1849"/>
            </a:lvl8pPr>
            <a:lvl9pPr>
              <a:defRPr sz="184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6ED4-027E-3348-A657-637770487179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29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6D792-D441-844D-8B96-28F6DE08D240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B281D-36A1-5B46-B776-3C78777470C8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17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101" y="1625600"/>
            <a:ext cx="3023616" cy="3121152"/>
          </a:xfrm>
        </p:spPr>
        <p:txBody>
          <a:bodyPr anchor="b">
            <a:normAutofit/>
          </a:bodyPr>
          <a:lstStyle>
            <a:lvl1pPr>
              <a:defRPr sz="3982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5773" y="1235456"/>
            <a:ext cx="7802880" cy="7282688"/>
          </a:xfrm>
        </p:spPr>
        <p:txBody>
          <a:bodyPr/>
          <a:lstStyle>
            <a:lvl1pPr>
              <a:defRPr sz="2844"/>
            </a:lvl1pPr>
            <a:lvl2pPr>
              <a:defRPr sz="2560"/>
            </a:lvl2pPr>
            <a:lvl3pPr>
              <a:defRPr sz="2276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3101" y="4746752"/>
            <a:ext cx="3023616" cy="3641344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1138"/>
              </a:spcBef>
              <a:buNone/>
              <a:defRPr sz="1778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57F1-D6FD-3F48-9265-9F7A8C239A4C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82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101" y="1625600"/>
            <a:ext cx="3023616" cy="3121152"/>
          </a:xfrm>
        </p:spPr>
        <p:txBody>
          <a:bodyPr anchor="b">
            <a:normAutofit/>
          </a:bodyPr>
          <a:lstStyle>
            <a:lvl1pPr>
              <a:defRPr sz="3982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08688" y="1091441"/>
            <a:ext cx="8656246" cy="7581798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3101" y="4751078"/>
            <a:ext cx="3023616" cy="3641344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1138"/>
              </a:spcBef>
              <a:buNone/>
              <a:defRPr sz="1778">
                <a:solidFill>
                  <a:srgbClr val="FFFFFF"/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D1B27-DFBB-9B47-9513-140B90251CEA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732375" y="9040144"/>
            <a:ext cx="6305618" cy="519289"/>
          </a:xfrm>
        </p:spPr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09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1079399"/>
            <a:ext cx="3673163" cy="75817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780" y="1598348"/>
            <a:ext cx="3143982" cy="6543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2603588" y="1079399"/>
            <a:ext cx="409651" cy="758179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219" y="1228954"/>
            <a:ext cx="7802880" cy="7282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9963" y="9040144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3CED80-BBE3-4942-8916-499754243BF8}" type="datetime1">
              <a:rPr lang="en-GB" smtClean="0"/>
              <a:t>11/03/2019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27219" y="9040144"/>
            <a:ext cx="6305618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2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/>
              <a:t>Caroline McKeever, Health &amp; Social Care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43079" y="9040144"/>
            <a:ext cx="1632988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4" b="1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9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</p:sldLayoutIdLst>
  <p:hf sldNum="0" hdr="0" dt="0"/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4267" kern="1200" spc="-85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60092" indent="-260092" algn="l" defTabSz="1300460" rtl="0" eaLnBrk="1" latinLnBrk="0" hangingPunct="1">
        <a:lnSpc>
          <a:spcPct val="90000"/>
        </a:lnSpc>
        <a:spcBef>
          <a:spcPts val="1707"/>
        </a:spcBef>
        <a:buClr>
          <a:schemeClr val="accent1"/>
        </a:buClr>
        <a:buFont typeface="Wingdings 2" pitchFamily="18" charset="2"/>
        <a:buChar char=""/>
        <a:defRPr sz="2702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975345" indent="-260092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2418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625575" indent="-260092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2133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2275804" indent="-260092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926034" indent="-260092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3576264" indent="-325115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lnSpc>
          <a:spcPct val="90000"/>
        </a:lnSpc>
        <a:spcBef>
          <a:spcPts val="356"/>
        </a:spcBef>
        <a:spcAft>
          <a:spcPts val="356"/>
        </a:spcAft>
        <a:buClr>
          <a:schemeClr val="accent1"/>
        </a:buClr>
        <a:buFont typeface="Wingdings 2" pitchFamily="18" charset="2"/>
        <a:buChar char=""/>
        <a:defRPr sz="1849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puzzle.com/media/5c86e4dd44742c40aad1a860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5" name="Rectangle 124">
            <a:extLst>
              <a:ext uri="{FF2B5EF4-FFF2-40B4-BE49-F238E27FC236}">
                <a16:creationId xmlns:a16="http://schemas.microsoft.com/office/drawing/2014/main" id="{4B392D36-B685-45E0-B197-6EE5D7480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798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9DCA8533-CC5E-4754-9A04-047EDE49E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211753"/>
            <a:ext cx="12487858" cy="2634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Introducing the Digestive System"/>
          <p:cNvSpPr txBox="1">
            <a:spLocks noGrp="1"/>
          </p:cNvSpPr>
          <p:nvPr>
            <p:ph type="ctrTitle"/>
          </p:nvPr>
        </p:nvSpPr>
        <p:spPr>
          <a:xfrm>
            <a:off x="1141171" y="6528940"/>
            <a:ext cx="10891586" cy="151564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6000"/>
              <a:t>Introducing the Digestive System</a:t>
            </a:r>
          </a:p>
        </p:txBody>
      </p:sp>
      <p:sp>
        <p:nvSpPr>
          <p:cNvPr id="120" name="Anatomy &amp; Physiology"/>
          <p:cNvSpPr txBox="1">
            <a:spLocks noGrp="1"/>
          </p:cNvSpPr>
          <p:nvPr>
            <p:ph type="subTitle" idx="1"/>
          </p:nvPr>
        </p:nvSpPr>
        <p:spPr>
          <a:xfrm>
            <a:off x="1173348" y="8059437"/>
            <a:ext cx="10859409" cy="77168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/>
              <a:t>Anatomy &amp; Physiology</a:t>
            </a:r>
          </a:p>
        </p:txBody>
      </p:sp>
      <p:pic>
        <p:nvPicPr>
          <p:cNvPr id="4" name="elephant-303409_640.png" descr="elephant-303409_640.png">
            <a:extLst>
              <a:ext uri="{FF2B5EF4-FFF2-40B4-BE49-F238E27FC236}">
                <a16:creationId xmlns:a16="http://schemas.microsoft.com/office/drawing/2014/main" id="{1265D19B-E933-1B42-BD2A-1EC32A9A1782}"/>
              </a:ext>
            </a:extLst>
          </p:cNvPr>
          <p:cNvPicPr>
            <a:picLocks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1134603" y="1366371"/>
            <a:ext cx="5109327" cy="37042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F5FC34-C0D3-4D4B-811F-7E49B9C8B0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105" y="922477"/>
            <a:ext cx="3821536" cy="401211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3ACA6D-9E07-ED48-B459-136F8FDF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7219" y="9040142"/>
            <a:ext cx="6305618" cy="51928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Caroline McKeever, Health &amp; Social Care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36">
            <a:extLst>
              <a:ext uri="{FF2B5EF4-FFF2-40B4-BE49-F238E27FC236}">
                <a16:creationId xmlns:a16="http://schemas.microsoft.com/office/drawing/2014/main" id="{845DB188-4006-4207-A473-B4B569C5B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079398"/>
            <a:ext cx="3673162" cy="75817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Rectangle 138">
            <a:extLst>
              <a:ext uri="{FF2B5EF4-FFF2-40B4-BE49-F238E27FC236}">
                <a16:creationId xmlns:a16="http://schemas.microsoft.com/office/drawing/2014/main" id="{BAB4522D-D095-4687-BFB3-976E665AD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03588" y="1079398"/>
            <a:ext cx="409651" cy="758179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9AAD8036-96D8-496C-8006-37ACA5AD8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004800" cy="975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4A4CBA9-3463-4C65-BF46-6B6C50E7FC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19046" y="1077084"/>
            <a:ext cx="3785754" cy="7579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Learning Outcomes"/>
          <p:cNvSpPr txBox="1">
            <a:spLocks noGrp="1"/>
          </p:cNvSpPr>
          <p:nvPr>
            <p:ph type="title"/>
          </p:nvPr>
        </p:nvSpPr>
        <p:spPr>
          <a:xfrm>
            <a:off x="9488826" y="1598345"/>
            <a:ext cx="3143981" cy="6543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n-US" sz="3600" spc="-60"/>
              <a:t>Learning Outcomes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2DCEED6C-D39C-40AA-B89E-52C3FA5A70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79398"/>
            <a:ext cx="409651" cy="758179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25" name="By the end of this lesson you will be able to:…">
            <a:extLst>
              <a:ext uri="{FF2B5EF4-FFF2-40B4-BE49-F238E27FC236}">
                <a16:creationId xmlns:a16="http://schemas.microsoft.com/office/drawing/2014/main" id="{3F7F0F4B-85AB-47F1-BC79-FAF68E51B0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571605"/>
              </p:ext>
            </p:extLst>
          </p:nvPr>
        </p:nvGraphicFramePr>
        <p:xfrm>
          <a:off x="924423" y="1328147"/>
          <a:ext cx="7779851" cy="7170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" name="Table"/>
          <p:cNvGraphicFramePr/>
          <p:nvPr>
            <p:extLst>
              <p:ext uri="{D42A27DB-BD31-4B8C-83A1-F6EECF244321}">
                <p14:modId xmlns:p14="http://schemas.microsoft.com/office/powerpoint/2010/main" val="2783083274"/>
              </p:ext>
            </p:extLst>
          </p:nvPr>
        </p:nvGraphicFramePr>
        <p:xfrm>
          <a:off x="1339850" y="1178560"/>
          <a:ext cx="10325100" cy="6849110"/>
        </p:xfrm>
        <a:graphic>
          <a:graphicData uri="http://schemas.openxmlformats.org/drawingml/2006/table">
            <a:tbl>
              <a:tblPr>
                <a:tableStyleId>{CF821DB8-F4EB-4A41-A1BA-3FCAFE7338EE}</a:tableStyleId>
              </a:tblPr>
              <a:tblGrid>
                <a:gridCol w="516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4555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400" dirty="0">
                          <a:solidFill>
                            <a:srgbClr val="FF0000"/>
                          </a:solidFill>
                          <a:sym typeface="Helvetica Neue"/>
                        </a:rPr>
                        <a:t>Ingestion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400" dirty="0">
                          <a:solidFill>
                            <a:srgbClr val="FF0000"/>
                          </a:solidFill>
                          <a:sym typeface="Helvetica Neue"/>
                        </a:rPr>
                        <a:t>Digestion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4555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400" dirty="0">
                          <a:solidFill>
                            <a:srgbClr val="FF0000"/>
                          </a:solidFill>
                          <a:sym typeface="Helvetica Neue"/>
                          <a:hlinkClick r:id="rId2"/>
                        </a:rPr>
                        <a:t>Excretion</a:t>
                      </a:r>
                      <a:endParaRPr sz="4400" dirty="0">
                        <a:solidFill>
                          <a:srgbClr val="FF0000"/>
                        </a:solidFill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4400" dirty="0">
                          <a:solidFill>
                            <a:srgbClr val="FF0000"/>
                          </a:solidFill>
                          <a:sym typeface="Helvetica Neue"/>
                        </a:rPr>
                        <a:t>Absorption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6" name="Arrow"/>
          <p:cNvSpPr/>
          <p:nvPr/>
        </p:nvSpPr>
        <p:spPr>
          <a:xfrm>
            <a:off x="6007100" y="209169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" name="Arrow"/>
          <p:cNvSpPr/>
          <p:nvPr/>
        </p:nvSpPr>
        <p:spPr>
          <a:xfrm rot="16107744" flipH="1">
            <a:off x="8674946" y="4241800"/>
            <a:ext cx="1294360" cy="1270001"/>
          </a:xfrm>
          <a:prstGeom prst="rightArrow">
            <a:avLst>
              <a:gd name="adj1" fmla="val 28586"/>
              <a:gd name="adj2" fmla="val 68805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8" name="Arrow"/>
          <p:cNvSpPr/>
          <p:nvPr/>
        </p:nvSpPr>
        <p:spPr>
          <a:xfrm flipH="1">
            <a:off x="5702300" y="567055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0BF8AC-EF19-D447-9D5D-EC760D3A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Caroline McKeever, Health &amp; Social Care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elephant-303409_640.png" descr="elephant-303409_640.png"/>
          <p:cNvPicPr>
            <a:picLocks noGrp="1"/>
          </p:cNvPicPr>
          <p:nvPr>
            <p:ph type="pic" sz="half" idx="13"/>
          </p:nvPr>
        </p:nvPicPr>
        <p:blipFill>
          <a:blip r:embed="rId2">
            <a:alphaModFix amt="70000"/>
            <a:extLst/>
          </a:blip>
          <a:srcRect/>
          <a:stretch>
            <a:fillRect/>
          </a:stretch>
        </p:blipFill>
        <p:spPr>
          <a:xfrm>
            <a:off x="5166360" y="913185"/>
            <a:ext cx="7653089" cy="6828735"/>
          </a:xfrm>
          <a:prstGeom prst="rect">
            <a:avLst/>
          </a:prstGeom>
        </p:spPr>
      </p:pic>
      <p:sp>
        <p:nvSpPr>
          <p:cNvPr id="131" name="Key Organs in the Digestive System"/>
          <p:cNvSpPr txBox="1">
            <a:spLocks noGrp="1"/>
          </p:cNvSpPr>
          <p:nvPr>
            <p:ph type="title"/>
          </p:nvPr>
        </p:nvSpPr>
        <p:spPr>
          <a:xfrm>
            <a:off x="5941059" y="3685616"/>
            <a:ext cx="6380114" cy="200015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b="1" dirty="0">
                <a:solidFill>
                  <a:srgbClr val="FF0000"/>
                </a:solidFill>
              </a:rPr>
              <a:t>Key Organs </a:t>
            </a:r>
            <a:r>
              <a:rPr lang="en-GB" b="1" dirty="0">
                <a:solidFill>
                  <a:srgbClr val="FF0000"/>
                </a:solidFill>
              </a:rPr>
              <a:t>of</a:t>
            </a:r>
            <a:r>
              <a:rPr b="1" dirty="0">
                <a:solidFill>
                  <a:srgbClr val="FF0000"/>
                </a:solidFill>
              </a:rPr>
              <a:t> the Digestive System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072EAC1-051D-4243-B515-D0777D94B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32509"/>
              </p:ext>
            </p:extLst>
          </p:nvPr>
        </p:nvGraphicFramePr>
        <p:xfrm>
          <a:off x="185351" y="388616"/>
          <a:ext cx="3124200" cy="8976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1900466280"/>
                    </a:ext>
                  </a:extLst>
                </a:gridCol>
              </a:tblGrid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MY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046745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PINK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622101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ELEPHANT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114854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STILL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366033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SMELLS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5720135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LIKE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37221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ROTTEN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426004"/>
                  </a:ext>
                </a:extLst>
              </a:tr>
              <a:tr h="1122046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/>
                        <a:t>APPLES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709375"/>
                  </a:ext>
                </a:extLst>
              </a:tr>
            </a:tbl>
          </a:graphicData>
        </a:graphic>
      </p:graphicFrame>
      <p:sp>
        <p:nvSpPr>
          <p:cNvPr id="3" name="Right Brace 2">
            <a:extLst>
              <a:ext uri="{FF2B5EF4-FFF2-40B4-BE49-F238E27FC236}">
                <a16:creationId xmlns:a16="http://schemas.microsoft.com/office/drawing/2014/main" id="{ACA08204-6EE0-7343-9E54-E235D0BF7248}"/>
              </a:ext>
            </a:extLst>
          </p:cNvPr>
          <p:cNvSpPr/>
          <p:nvPr/>
        </p:nvSpPr>
        <p:spPr>
          <a:xfrm>
            <a:off x="3733800" y="913185"/>
            <a:ext cx="2207259" cy="7927231"/>
          </a:xfrm>
          <a:prstGeom prst="rightBrace">
            <a:avLst>
              <a:gd name="adj1" fmla="val 8333"/>
              <a:gd name="adj2" fmla="val 49617"/>
            </a:avLst>
          </a:prstGeom>
          <a:ln w="762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63</Words>
  <Application>Microsoft Macintosh PowerPoint</Application>
  <PresentationFormat>Custom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Corbel</vt:lpstr>
      <vt:lpstr>Helvetica Neue</vt:lpstr>
      <vt:lpstr>Wingdings 2</vt:lpstr>
      <vt:lpstr>Frame</vt:lpstr>
      <vt:lpstr>Introducing the Digestive System</vt:lpstr>
      <vt:lpstr>Learning Outcomes</vt:lpstr>
      <vt:lpstr>PowerPoint Presentation</vt:lpstr>
      <vt:lpstr>Key Organs of the Digestive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Digestive System</dc:title>
  <dc:creator>McKeever, Caroline</dc:creator>
  <cp:lastModifiedBy>McKeever, Caroline</cp:lastModifiedBy>
  <cp:revision>2</cp:revision>
  <dcterms:created xsi:type="dcterms:W3CDTF">2019-03-11T23:39:31Z</dcterms:created>
  <dcterms:modified xsi:type="dcterms:W3CDTF">2019-03-11T23:42:56Z</dcterms:modified>
</cp:coreProperties>
</file>