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19468" y="1557807"/>
            <a:ext cx="4161528" cy="3838441"/>
          </a:xfrm>
          <a:prstGeom prst="rect">
            <a:avLst/>
          </a:prstGeom>
        </p:spPr>
      </p:pic>
      <p:sp>
        <p:nvSpPr>
          <p:cNvPr id="2" name="Titre 1"/>
          <p:cNvSpPr>
            <a:spLocks noGrp="1"/>
          </p:cNvSpPr>
          <p:nvPr>
            <p:ph type="ctrTitle"/>
          </p:nvPr>
        </p:nvSpPr>
        <p:spPr/>
        <p:txBody>
          <a:bodyPr/>
          <a:lstStyle/>
          <a:p>
            <a:r>
              <a:rPr lang="fr-FR" dirty="0" smtClean="0">
                <a:solidFill>
                  <a:srgbClr val="FF0000"/>
                </a:solidFill>
              </a:rPr>
              <a:t>CULTURE IN</a:t>
            </a:r>
            <a:endParaRPr lang="fr-FR" dirty="0">
              <a:solidFill>
                <a:srgbClr val="FF0000"/>
              </a:solidFill>
            </a:endParaRPr>
          </a:p>
        </p:txBody>
      </p:sp>
      <p:sp>
        <p:nvSpPr>
          <p:cNvPr id="3" name="Sous-titre 2"/>
          <p:cNvSpPr>
            <a:spLocks noGrp="1"/>
          </p:cNvSpPr>
          <p:nvPr>
            <p:ph type="subTitle" idx="1"/>
          </p:nvPr>
        </p:nvSpPr>
        <p:spPr/>
        <p:txBody>
          <a:bodyPr>
            <a:normAutofit/>
          </a:bodyPr>
          <a:lstStyle/>
          <a:p>
            <a:r>
              <a:rPr lang="fr-FR" sz="5400" dirty="0" smtClean="0">
                <a:solidFill>
                  <a:srgbClr val="FF0000"/>
                </a:solidFill>
              </a:rPr>
              <a:t>Martinique</a:t>
            </a:r>
            <a:endParaRPr lang="fr-FR" sz="5400" dirty="0">
              <a:solidFill>
                <a:srgbClr val="FF0000"/>
              </a:solidFill>
            </a:endParaRPr>
          </a:p>
        </p:txBody>
      </p:sp>
    </p:spTree>
    <p:extLst>
      <p:ext uri="{BB962C8B-B14F-4D97-AF65-F5344CB8AC3E}">
        <p14:creationId xmlns="" xmlns:p14="http://schemas.microsoft.com/office/powerpoint/2010/main" val="530370440"/>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LANGUAGES</a:t>
            </a:r>
            <a:endParaRPr lang="fr-FR" dirty="0">
              <a:solidFill>
                <a:srgbClr val="FF0000"/>
              </a:solidFill>
            </a:endParaRPr>
          </a:p>
        </p:txBody>
      </p:sp>
      <p:sp>
        <p:nvSpPr>
          <p:cNvPr id="3" name="Espace réservé du contenu 2"/>
          <p:cNvSpPr>
            <a:spLocks noGrp="1"/>
          </p:cNvSpPr>
          <p:nvPr>
            <p:ph idx="1"/>
          </p:nvPr>
        </p:nvSpPr>
        <p:spPr/>
        <p:txBody>
          <a:bodyPr/>
          <a:lstStyle/>
          <a:p>
            <a:r>
              <a:rPr lang="en-US" dirty="0"/>
              <a:t>Martinique, </a:t>
            </a:r>
            <a:r>
              <a:rPr lang="en-US" dirty="0" smtClean="0"/>
              <a:t>is </a:t>
            </a:r>
            <a:r>
              <a:rPr lang="en-US" dirty="0"/>
              <a:t>an overseas department and </a:t>
            </a:r>
            <a:r>
              <a:rPr lang="en-US" dirty="0" smtClean="0"/>
              <a:t>region. French is </a:t>
            </a:r>
            <a:r>
              <a:rPr lang="en-US" dirty="0"/>
              <a:t>the official language on the island as well as throughout the territory of the French Republic. Nevertheless, the vast majority of the population </a:t>
            </a:r>
            <a:r>
              <a:rPr lang="en-US" dirty="0" smtClean="0"/>
              <a:t> </a:t>
            </a:r>
            <a:r>
              <a:rPr lang="en-US" dirty="0"/>
              <a:t>also </a:t>
            </a:r>
            <a:r>
              <a:rPr lang="en-US" dirty="0" smtClean="0"/>
              <a:t>speaks </a:t>
            </a:r>
            <a:r>
              <a:rPr lang="en-US" dirty="0" smtClean="0"/>
              <a:t>Creole.</a:t>
            </a:r>
            <a:endParaRPr lang="fr-FR" dirty="0"/>
          </a:p>
        </p:txBody>
      </p:sp>
    </p:spTree>
    <p:extLst>
      <p:ext uri="{BB962C8B-B14F-4D97-AF65-F5344CB8AC3E}">
        <p14:creationId xmlns="" xmlns:p14="http://schemas.microsoft.com/office/powerpoint/2010/main" val="362291864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28977" y="2381864"/>
            <a:ext cx="3554569" cy="1999000"/>
          </a:xfrm>
          <a:prstGeom prst="rect">
            <a:avLst/>
          </a:prstGeom>
        </p:spPr>
      </p:pic>
      <p:sp>
        <p:nvSpPr>
          <p:cNvPr id="2" name="Titre 1"/>
          <p:cNvSpPr>
            <a:spLocks noGrp="1"/>
          </p:cNvSpPr>
          <p:nvPr>
            <p:ph type="title"/>
          </p:nvPr>
        </p:nvSpPr>
        <p:spPr/>
        <p:txBody>
          <a:bodyPr/>
          <a:lstStyle/>
          <a:p>
            <a:r>
              <a:rPr lang="fr-FR" dirty="0" smtClean="0">
                <a:solidFill>
                  <a:srgbClr val="FF0000"/>
                </a:solidFill>
              </a:rPr>
              <a:t>TRADITIONS</a:t>
            </a:r>
            <a:endParaRPr lang="fr-FR" dirty="0">
              <a:solidFill>
                <a:srgbClr val="FF0000"/>
              </a:solidFill>
            </a:endParaRPr>
          </a:p>
        </p:txBody>
      </p:sp>
      <p:sp>
        <p:nvSpPr>
          <p:cNvPr id="3" name="Espace réservé du contenu 2"/>
          <p:cNvSpPr>
            <a:spLocks noGrp="1"/>
          </p:cNvSpPr>
          <p:nvPr>
            <p:ph idx="1"/>
          </p:nvPr>
        </p:nvSpPr>
        <p:spPr>
          <a:xfrm>
            <a:off x="1295402" y="2556932"/>
            <a:ext cx="4086496" cy="3318936"/>
          </a:xfrm>
        </p:spPr>
        <p:txBody>
          <a:bodyPr>
            <a:normAutofit fontScale="85000" lnSpcReduction="20000"/>
          </a:bodyPr>
          <a:lstStyle/>
          <a:p>
            <a:r>
              <a:rPr lang="en-US" dirty="0"/>
              <a:t>The tradition of the fighting of Roosters is very vivid in Martinique, the season lasts from November to July. The fighting takes place in small arenas named Pitts. </a:t>
            </a:r>
          </a:p>
          <a:p>
            <a:r>
              <a:rPr lang="en-US" dirty="0"/>
              <a:t>Fights between a snake and a mongoose are also organized in the image of the rooster fights, but the difference is that you don't bet money</a:t>
            </a:r>
            <a:r>
              <a:rPr lang="en-US" dirty="0" smtClean="0"/>
              <a:t>. </a:t>
            </a:r>
          </a:p>
          <a:p>
            <a:r>
              <a:rPr lang="en-US" dirty="0" smtClean="0"/>
              <a:t>Those traditions are yet disappearing.</a:t>
            </a:r>
            <a:endParaRPr lang="fr-FR" dirty="0"/>
          </a:p>
        </p:txBody>
      </p:sp>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89343" y="4493439"/>
            <a:ext cx="3554570" cy="1673885"/>
          </a:xfrm>
          <a:prstGeom prst="rect">
            <a:avLst/>
          </a:prstGeom>
        </p:spPr>
      </p:pic>
    </p:spTree>
    <p:extLst>
      <p:ext uri="{BB962C8B-B14F-4D97-AF65-F5344CB8AC3E}">
        <p14:creationId xmlns="" xmlns:p14="http://schemas.microsoft.com/office/powerpoint/2010/main" val="2486780626"/>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MARTINIQUE MUSIC</a:t>
            </a:r>
            <a:endParaRPr lang="fr-FR" dirty="0">
              <a:solidFill>
                <a:srgbClr val="FF0000"/>
              </a:solidFill>
            </a:endParaRPr>
          </a:p>
        </p:txBody>
      </p:sp>
      <p:sp>
        <p:nvSpPr>
          <p:cNvPr id="3" name="Espace réservé du contenu 2"/>
          <p:cNvSpPr>
            <a:spLocks noGrp="1"/>
          </p:cNvSpPr>
          <p:nvPr>
            <p:ph idx="1"/>
          </p:nvPr>
        </p:nvSpPr>
        <p:spPr>
          <a:xfrm>
            <a:off x="1295401" y="2416629"/>
            <a:ext cx="9601196" cy="3459239"/>
          </a:xfrm>
        </p:spPr>
        <p:txBody>
          <a:bodyPr/>
          <a:lstStyle/>
          <a:p>
            <a:r>
              <a:rPr lang="en-US" dirty="0"/>
              <a:t>The music of Martinique has its origins in music from Europe and Africa.</a:t>
            </a:r>
          </a:p>
          <a:p>
            <a:r>
              <a:rPr lang="en-US" dirty="0"/>
              <a:t>In traditional music we know mainly the music of the Carnival of Martinique and the </a:t>
            </a:r>
            <a:r>
              <a:rPr lang="en-US" dirty="0" err="1" smtClean="0"/>
              <a:t>Biguine</a:t>
            </a:r>
            <a:r>
              <a:rPr lang="en-US" dirty="0" smtClean="0"/>
              <a:t>, </a:t>
            </a:r>
            <a:r>
              <a:rPr lang="en-US" dirty="0" err="1" smtClean="0"/>
              <a:t>bèlè</a:t>
            </a:r>
            <a:r>
              <a:rPr lang="en-US" dirty="0" smtClean="0"/>
              <a:t> a</a:t>
            </a:r>
            <a:r>
              <a:rPr lang="en-US" dirty="0" smtClean="0"/>
              <a:t>nd </a:t>
            </a:r>
            <a:r>
              <a:rPr lang="en-US" dirty="0" err="1" smtClean="0"/>
              <a:t>zouk</a:t>
            </a:r>
            <a:r>
              <a:rPr lang="en-US" dirty="0" smtClean="0"/>
              <a:t> </a:t>
            </a:r>
            <a:r>
              <a:rPr lang="en-US" dirty="0" smtClean="0"/>
              <a:t>(use the link to listen)</a:t>
            </a:r>
            <a:endParaRPr lang="en-US" dirty="0" smtClean="0"/>
          </a:p>
          <a:p>
            <a:r>
              <a:rPr lang="en-US" dirty="0" err="1" smtClean="0"/>
              <a:t>Zouk</a:t>
            </a:r>
            <a:r>
              <a:rPr lang="en-US" dirty="0" smtClean="0"/>
              <a:t>: https://www.youtube.com/watch?v=YobFkm-wugg</a:t>
            </a:r>
            <a:endParaRPr lang="en-US" dirty="0" smtClean="0"/>
          </a:p>
          <a:p>
            <a:pPr>
              <a:buNone/>
            </a:pPr>
            <a:endParaRPr lang="en-US" dirty="0" smtClean="0"/>
          </a:p>
          <a:p>
            <a:pPr>
              <a:buNone/>
            </a:pPr>
            <a:endParaRPr lang="fr-FR"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33145" y="3448594"/>
            <a:ext cx="2918924" cy="1912780"/>
          </a:xfrm>
          <a:prstGeom prst="rect">
            <a:avLst/>
          </a:prstGeom>
        </p:spPr>
      </p:pic>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44045" y="4250575"/>
            <a:ext cx="2383551" cy="2116637"/>
          </a:xfrm>
          <a:prstGeom prst="rect">
            <a:avLst/>
          </a:prstGeom>
        </p:spPr>
      </p:pic>
    </p:spTree>
    <p:extLst>
      <p:ext uri="{BB962C8B-B14F-4D97-AF65-F5344CB8AC3E}">
        <p14:creationId xmlns="" xmlns:p14="http://schemas.microsoft.com/office/powerpoint/2010/main" val="2844353926"/>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3987" y="1060510"/>
            <a:ext cx="9358001" cy="911981"/>
          </a:xfrm>
        </p:spPr>
        <p:txBody>
          <a:bodyPr/>
          <a:lstStyle/>
          <a:p>
            <a:r>
              <a:rPr lang="fr-FR" dirty="0" smtClean="0">
                <a:solidFill>
                  <a:srgbClr val="FF0000"/>
                </a:solidFill>
              </a:rPr>
              <a:t> TRADITIONAL DANCE</a:t>
            </a:r>
            <a:endParaRPr lang="fr-FR" dirty="0">
              <a:solidFill>
                <a:srgbClr val="FF0000"/>
              </a:solidFill>
            </a:endParaRPr>
          </a:p>
        </p:txBody>
      </p:sp>
      <p:sp>
        <p:nvSpPr>
          <p:cNvPr id="3" name="Espace réservé du contenu 2"/>
          <p:cNvSpPr>
            <a:spLocks noGrp="1"/>
          </p:cNvSpPr>
          <p:nvPr>
            <p:ph idx="1"/>
          </p:nvPr>
        </p:nvSpPr>
        <p:spPr>
          <a:xfrm>
            <a:off x="733698" y="2704009"/>
            <a:ext cx="6137365" cy="3095899"/>
          </a:xfrm>
        </p:spPr>
        <p:txBody>
          <a:bodyPr>
            <a:normAutofit fontScale="92500" lnSpcReduction="20000"/>
          </a:bodyPr>
          <a:lstStyle/>
          <a:p>
            <a:r>
              <a:rPr lang="en-US" b="1" dirty="0"/>
              <a:t>The </a:t>
            </a:r>
            <a:r>
              <a:rPr lang="en-US" b="1" dirty="0" err="1" smtClean="0"/>
              <a:t>Bèlè</a:t>
            </a:r>
            <a:r>
              <a:rPr lang="en-US" b="1" dirty="0" smtClean="0"/>
              <a:t> </a:t>
            </a:r>
            <a:r>
              <a:rPr lang="en-US" b="1" dirty="0"/>
              <a:t>is an artistic practice that emerges in Martinique after the abolition of slavery. </a:t>
            </a:r>
            <a:endParaRPr lang="en-US" b="1" dirty="0" smtClean="0"/>
          </a:p>
          <a:p>
            <a:r>
              <a:rPr lang="en-US" dirty="0" smtClean="0"/>
              <a:t>It </a:t>
            </a:r>
            <a:r>
              <a:rPr lang="en-US" dirty="0"/>
              <a:t>is the legacy left by our ancestors who lived in the vicinity of the cane plantations. It is the beating of the drums that imposes the steps on the dancers. The dance steps </a:t>
            </a:r>
            <a:r>
              <a:rPr lang="en-US" b="1" dirty="0"/>
              <a:t>are accompanied by the rhythm of the TI-BWA</a:t>
            </a:r>
            <a:r>
              <a:rPr lang="en-US" dirty="0"/>
              <a:t> given by two chopsticks that strike the rear part of the drum. The only condition in this dance is the respect of the measure, apart from that the approach of the gesture is free.</a:t>
            </a:r>
            <a:endParaRPr lang="fr-FR" dirty="0"/>
          </a:p>
        </p:txBody>
      </p:sp>
      <p:pic>
        <p:nvPicPr>
          <p:cNvPr id="4" name="Espace réservé du contenu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08821" y="2562726"/>
            <a:ext cx="4481524" cy="3500778"/>
          </a:xfrm>
          <a:prstGeom prst="rect">
            <a:avLst/>
          </a:prstGeom>
        </p:spPr>
      </p:pic>
    </p:spTree>
    <p:extLst>
      <p:ext uri="{BB962C8B-B14F-4D97-AF65-F5344CB8AC3E}">
        <p14:creationId xmlns="" xmlns:p14="http://schemas.microsoft.com/office/powerpoint/2010/main" val="341355988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90370" y="2929322"/>
            <a:ext cx="3991528" cy="3249409"/>
          </a:xfrm>
          <a:prstGeom prst="rect">
            <a:avLst/>
          </a:prstGeom>
        </p:spPr>
      </p:pic>
      <p:pic>
        <p:nvPicPr>
          <p:cNvPr id="8" name="Imag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42447" y="2573199"/>
            <a:ext cx="4925956" cy="3383464"/>
          </a:xfrm>
          <a:prstGeom prst="rect">
            <a:avLst/>
          </a:prstGeom>
        </p:spPr>
      </p:pic>
      <p:sp>
        <p:nvSpPr>
          <p:cNvPr id="6" name="Espace réservé du contenu 5"/>
          <p:cNvSpPr>
            <a:spLocks noGrp="1"/>
          </p:cNvSpPr>
          <p:nvPr>
            <p:ph idx="1"/>
          </p:nvPr>
        </p:nvSpPr>
        <p:spPr>
          <a:xfrm>
            <a:off x="681445" y="1028579"/>
            <a:ext cx="5654042" cy="1126792"/>
          </a:xfrm>
        </p:spPr>
        <p:txBody>
          <a:bodyPr>
            <a:noAutofit/>
          </a:bodyPr>
          <a:lstStyle/>
          <a:p>
            <a:r>
              <a:rPr lang="fr-FR" sz="2800" dirty="0" smtClean="0"/>
              <a:t>A </a:t>
            </a:r>
            <a:r>
              <a:rPr lang="fr-FR" sz="2800" dirty="0" err="1" smtClean="0"/>
              <a:t>traditional</a:t>
            </a:r>
            <a:r>
              <a:rPr lang="fr-FR" sz="2800" dirty="0" smtClean="0"/>
              <a:t> singer of </a:t>
            </a:r>
            <a:r>
              <a:rPr lang="fr-FR" sz="2800" dirty="0" err="1" smtClean="0"/>
              <a:t>bèlè</a:t>
            </a:r>
            <a:r>
              <a:rPr lang="fr-FR" sz="2800" dirty="0" smtClean="0"/>
              <a:t>, </a:t>
            </a:r>
            <a:r>
              <a:rPr lang="fr-FR" sz="2800" dirty="0" err="1" smtClean="0"/>
              <a:t>he’s</a:t>
            </a:r>
            <a:r>
              <a:rPr lang="fr-FR" sz="2800" dirty="0" smtClean="0"/>
              <a:t> </a:t>
            </a:r>
            <a:r>
              <a:rPr lang="fr-FR" sz="2800" dirty="0" err="1" smtClean="0"/>
              <a:t>dead</a:t>
            </a:r>
            <a:endParaRPr lang="fr-FR" sz="2800" dirty="0" smtClean="0"/>
          </a:p>
          <a:p>
            <a:r>
              <a:rPr lang="fr-FR" sz="2800" dirty="0" err="1" smtClean="0"/>
              <a:t>Listen</a:t>
            </a:r>
            <a:r>
              <a:rPr lang="fr-FR" sz="2800" dirty="0" smtClean="0"/>
              <a:t>: </a:t>
            </a:r>
            <a:r>
              <a:rPr lang="fr-FR" sz="1800" dirty="0" smtClean="0"/>
              <a:t>https://www.youtube.com/watch?v=d3nuXhPCA74</a:t>
            </a:r>
            <a:endParaRPr lang="fr-FR" sz="2800" dirty="0"/>
          </a:p>
        </p:txBody>
      </p:sp>
      <p:sp>
        <p:nvSpPr>
          <p:cNvPr id="9" name="ZoneTexte 8"/>
          <p:cNvSpPr txBox="1"/>
          <p:nvPr/>
        </p:nvSpPr>
        <p:spPr>
          <a:xfrm>
            <a:off x="6596743" y="849085"/>
            <a:ext cx="4754880" cy="1446550"/>
          </a:xfrm>
          <a:prstGeom prst="rect">
            <a:avLst/>
          </a:prstGeom>
          <a:noFill/>
        </p:spPr>
        <p:txBody>
          <a:bodyPr wrap="square" rtlCol="0">
            <a:spAutoFit/>
          </a:bodyPr>
          <a:lstStyle/>
          <a:p>
            <a:r>
              <a:rPr lang="fr-FR" sz="2400" dirty="0" smtClean="0"/>
              <a:t>This man </a:t>
            </a:r>
            <a:r>
              <a:rPr lang="fr-FR" sz="2400" dirty="0" err="1" smtClean="0"/>
              <a:t>plays</a:t>
            </a:r>
            <a:r>
              <a:rPr lang="fr-FR" sz="2400" dirty="0" smtClean="0"/>
              <a:t> the </a:t>
            </a:r>
            <a:r>
              <a:rPr lang="fr-FR" sz="2400" dirty="0" err="1" smtClean="0"/>
              <a:t>traditional</a:t>
            </a:r>
            <a:r>
              <a:rPr lang="fr-FR" sz="2400" dirty="0" smtClean="0"/>
              <a:t> </a:t>
            </a:r>
            <a:r>
              <a:rPr lang="fr-FR" sz="2400" dirty="0" err="1" smtClean="0"/>
              <a:t>drum</a:t>
            </a:r>
            <a:r>
              <a:rPr lang="fr-FR" sz="2400" dirty="0" smtClean="0"/>
              <a:t> </a:t>
            </a:r>
            <a:r>
              <a:rPr lang="fr-FR" sz="2400" dirty="0" err="1" smtClean="0"/>
              <a:t>used</a:t>
            </a:r>
            <a:r>
              <a:rPr lang="fr-FR" sz="2400" dirty="0" smtClean="0"/>
              <a:t> in </a:t>
            </a:r>
            <a:r>
              <a:rPr lang="fr-FR" sz="2400" dirty="0" err="1" smtClean="0"/>
              <a:t>Bèlè</a:t>
            </a:r>
            <a:r>
              <a:rPr lang="fr-FR" sz="2400" dirty="0" smtClean="0"/>
              <a:t>. </a:t>
            </a:r>
            <a:endParaRPr lang="fr-FR" sz="2400" dirty="0" smtClean="0"/>
          </a:p>
          <a:p>
            <a:r>
              <a:rPr lang="fr-FR" sz="2000" dirty="0" smtClean="0"/>
              <a:t>https://www.youtube.com/watch?v=IMWIA19gzuU</a:t>
            </a:r>
            <a:endParaRPr lang="fr-FR" sz="2000" dirty="0"/>
          </a:p>
        </p:txBody>
      </p:sp>
    </p:spTree>
    <p:extLst>
      <p:ext uri="{BB962C8B-B14F-4D97-AF65-F5344CB8AC3E}">
        <p14:creationId xmlns="" xmlns:p14="http://schemas.microsoft.com/office/powerpoint/2010/main" val="4250808931"/>
      </p:ext>
    </p:extLst>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0716" y="1045029"/>
            <a:ext cx="9601196" cy="3017519"/>
          </a:xfrm>
        </p:spPr>
        <p:txBody>
          <a:bodyPr>
            <a:noAutofit/>
          </a:bodyPr>
          <a:lstStyle/>
          <a:p>
            <a:r>
              <a:rPr lang="fr-FR" sz="8000" dirty="0" smtClean="0">
                <a:solidFill>
                  <a:srgbClr val="FF0000"/>
                </a:solidFill>
              </a:rPr>
              <a:t>TYPICAL DISHES OF MARTINIQUE</a:t>
            </a:r>
            <a:endParaRPr lang="fr-FR" sz="8000" dirty="0">
              <a:solidFill>
                <a:srgbClr val="FF0000"/>
              </a:solidFill>
            </a:endParaRPr>
          </a:p>
        </p:txBody>
      </p:sp>
      <p:sp>
        <p:nvSpPr>
          <p:cNvPr id="4" name="Rectangle 3"/>
          <p:cNvSpPr/>
          <p:nvPr/>
        </p:nvSpPr>
        <p:spPr>
          <a:xfrm>
            <a:off x="4721424" y="3244334"/>
            <a:ext cx="184731" cy="369332"/>
          </a:xfrm>
          <a:prstGeom prst="rect">
            <a:avLst/>
          </a:prstGeom>
        </p:spPr>
        <p:txBody>
          <a:bodyPr wrap="none">
            <a:spAutoFit/>
          </a:bodyPr>
          <a:lstStyle/>
          <a:p>
            <a:endParaRPr lang="fr-FR" dirty="0"/>
          </a:p>
        </p:txBody>
      </p:sp>
    </p:spTree>
    <p:extLst>
      <p:ext uri="{BB962C8B-B14F-4D97-AF65-F5344CB8AC3E}">
        <p14:creationId xmlns="" xmlns:p14="http://schemas.microsoft.com/office/powerpoint/2010/main" val="1826151228"/>
      </p:ext>
    </p:extLst>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84648" y="692330"/>
            <a:ext cx="2907245" cy="2912083"/>
          </a:xfrm>
          <a:prstGeom prst="rect">
            <a:avLst/>
          </a:prstGeom>
        </p:spPr>
      </p:pic>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5835" y="1397726"/>
            <a:ext cx="3329602" cy="2570770"/>
          </a:xfrm>
          <a:prstGeom prst="rect">
            <a:avLst/>
          </a:prstGeom>
        </p:spPr>
      </p:pic>
      <p:pic>
        <p:nvPicPr>
          <p:cNvPr id="5" name="Imag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77126" y="1261494"/>
            <a:ext cx="2478554" cy="2595154"/>
          </a:xfrm>
          <a:prstGeom prst="rect">
            <a:avLst/>
          </a:prstGeom>
        </p:spPr>
      </p:pic>
      <p:sp>
        <p:nvSpPr>
          <p:cNvPr id="7" name="ZoneTexte 6"/>
          <p:cNvSpPr txBox="1"/>
          <p:nvPr/>
        </p:nvSpPr>
        <p:spPr>
          <a:xfrm>
            <a:off x="901337" y="3775166"/>
            <a:ext cx="2860766" cy="1200329"/>
          </a:xfrm>
          <a:prstGeom prst="rect">
            <a:avLst/>
          </a:prstGeom>
          <a:noFill/>
        </p:spPr>
        <p:txBody>
          <a:bodyPr wrap="square" rtlCol="0">
            <a:spAutoFit/>
          </a:bodyPr>
          <a:lstStyle/>
          <a:p>
            <a:r>
              <a:rPr lang="fr-FR" dirty="0" smtClean="0"/>
              <a:t>Butter </a:t>
            </a:r>
            <a:r>
              <a:rPr lang="fr-FR" dirty="0" err="1" smtClean="0"/>
              <a:t>bread</a:t>
            </a:r>
            <a:r>
              <a:rPr lang="fr-FR" dirty="0" smtClean="0"/>
              <a:t> and </a:t>
            </a:r>
            <a:r>
              <a:rPr lang="fr-FR" dirty="0" err="1" smtClean="0"/>
              <a:t>chocolate</a:t>
            </a:r>
            <a:r>
              <a:rPr lang="fr-FR" dirty="0" smtClean="0"/>
              <a:t> </a:t>
            </a:r>
          </a:p>
          <a:p>
            <a:r>
              <a:rPr lang="fr-FR" dirty="0" err="1" smtClean="0"/>
              <a:t>It’s</a:t>
            </a:r>
            <a:r>
              <a:rPr lang="fr-FR" dirty="0" smtClean="0"/>
              <a:t>  </a:t>
            </a:r>
            <a:r>
              <a:rPr lang="fr-FR" dirty="0" err="1" smtClean="0"/>
              <a:t>traditional</a:t>
            </a:r>
            <a:r>
              <a:rPr lang="fr-FR" dirty="0" smtClean="0"/>
              <a:t> </a:t>
            </a:r>
            <a:r>
              <a:rPr lang="fr-FR" dirty="0" err="1" smtClean="0"/>
              <a:t>during</a:t>
            </a:r>
            <a:r>
              <a:rPr lang="fr-FR" dirty="0" smtClean="0"/>
              <a:t> parties(</a:t>
            </a:r>
            <a:r>
              <a:rPr lang="fr-FR" dirty="0" err="1" smtClean="0"/>
              <a:t>weddings</a:t>
            </a:r>
            <a:r>
              <a:rPr lang="fr-FR" dirty="0" smtClean="0"/>
              <a:t>, </a:t>
            </a:r>
            <a:r>
              <a:rPr lang="fr-FR" dirty="0" err="1" smtClean="0"/>
              <a:t>family</a:t>
            </a:r>
            <a:r>
              <a:rPr lang="fr-FR" dirty="0" smtClean="0"/>
              <a:t> </a:t>
            </a:r>
            <a:r>
              <a:rPr lang="fr-FR" dirty="0" err="1" smtClean="0"/>
              <a:t>reunions,etc</a:t>
            </a:r>
            <a:r>
              <a:rPr lang="fr-FR" dirty="0" smtClean="0"/>
              <a:t>…)</a:t>
            </a:r>
            <a:endParaRPr lang="fr-FR" dirty="0"/>
          </a:p>
        </p:txBody>
      </p:sp>
      <p:sp>
        <p:nvSpPr>
          <p:cNvPr id="9" name="ZoneTexte 8"/>
          <p:cNvSpPr txBox="1"/>
          <p:nvPr/>
        </p:nvSpPr>
        <p:spPr>
          <a:xfrm>
            <a:off x="4598126" y="4114800"/>
            <a:ext cx="3814354" cy="1200329"/>
          </a:xfrm>
          <a:prstGeom prst="rect">
            <a:avLst/>
          </a:prstGeom>
          <a:noFill/>
        </p:spPr>
        <p:txBody>
          <a:bodyPr wrap="square" rtlCol="0">
            <a:spAutoFit/>
          </a:bodyPr>
          <a:lstStyle/>
          <a:p>
            <a:r>
              <a:rPr lang="fr-FR" dirty="0" err="1" smtClean="0"/>
              <a:t>Matoutou</a:t>
            </a:r>
            <a:r>
              <a:rPr lang="fr-FR" dirty="0" smtClean="0"/>
              <a:t> of crabe.</a:t>
            </a:r>
          </a:p>
          <a:p>
            <a:r>
              <a:rPr lang="fr-FR" dirty="0" err="1" smtClean="0"/>
              <a:t>Traditionally</a:t>
            </a:r>
            <a:r>
              <a:rPr lang="fr-FR" dirty="0" smtClean="0"/>
              <a:t> </a:t>
            </a:r>
            <a:r>
              <a:rPr lang="fr-FR" dirty="0" err="1" smtClean="0"/>
              <a:t>eaten</a:t>
            </a:r>
            <a:r>
              <a:rPr lang="fr-FR" dirty="0" smtClean="0"/>
              <a:t> </a:t>
            </a:r>
            <a:r>
              <a:rPr lang="fr-FR" dirty="0" err="1" smtClean="0"/>
              <a:t>during</a:t>
            </a:r>
            <a:r>
              <a:rPr lang="fr-FR" dirty="0" smtClean="0"/>
              <a:t> </a:t>
            </a:r>
            <a:r>
              <a:rPr lang="fr-FR" dirty="0" err="1" smtClean="0"/>
              <a:t>Easter</a:t>
            </a:r>
            <a:r>
              <a:rPr lang="fr-FR" dirty="0" smtClean="0"/>
              <a:t> </a:t>
            </a:r>
            <a:r>
              <a:rPr lang="fr-FR" dirty="0" err="1" smtClean="0"/>
              <a:t>at</a:t>
            </a:r>
            <a:r>
              <a:rPr lang="fr-FR" dirty="0" smtClean="0"/>
              <a:t> </a:t>
            </a:r>
            <a:r>
              <a:rPr lang="fr-FR" dirty="0" err="1" smtClean="0"/>
              <a:t>beach</a:t>
            </a:r>
            <a:r>
              <a:rPr lang="fr-FR" dirty="0" smtClean="0"/>
              <a:t> or </a:t>
            </a:r>
            <a:r>
              <a:rPr lang="fr-FR" dirty="0" err="1" smtClean="0"/>
              <a:t>family</a:t>
            </a:r>
            <a:r>
              <a:rPr lang="fr-FR" dirty="0" smtClean="0"/>
              <a:t> </a:t>
            </a:r>
            <a:r>
              <a:rPr lang="fr-FR" dirty="0" err="1" smtClean="0"/>
              <a:t>reunions</a:t>
            </a:r>
            <a:r>
              <a:rPr lang="fr-FR" dirty="0" smtClean="0"/>
              <a:t>.</a:t>
            </a:r>
          </a:p>
          <a:p>
            <a:endParaRPr lang="fr-FR" dirty="0"/>
          </a:p>
        </p:txBody>
      </p:sp>
      <p:sp>
        <p:nvSpPr>
          <p:cNvPr id="10" name="ZoneTexte 9"/>
          <p:cNvSpPr txBox="1"/>
          <p:nvPr/>
        </p:nvSpPr>
        <p:spPr>
          <a:xfrm>
            <a:off x="8347166" y="4140925"/>
            <a:ext cx="3252651" cy="646331"/>
          </a:xfrm>
          <a:prstGeom prst="rect">
            <a:avLst/>
          </a:prstGeom>
          <a:noFill/>
        </p:spPr>
        <p:txBody>
          <a:bodyPr wrap="square" rtlCol="0">
            <a:spAutoFit/>
          </a:bodyPr>
          <a:lstStyle/>
          <a:p>
            <a:r>
              <a:rPr lang="fr-FR" dirty="0" smtClean="0"/>
              <a:t>Accras of </a:t>
            </a:r>
            <a:r>
              <a:rPr lang="fr-FR" dirty="0" err="1" smtClean="0"/>
              <a:t>titiris</a:t>
            </a:r>
            <a:r>
              <a:rPr lang="fr-FR" dirty="0" smtClean="0"/>
              <a:t>(</a:t>
            </a:r>
            <a:r>
              <a:rPr lang="fr-FR" dirty="0" err="1" smtClean="0"/>
              <a:t>titiris</a:t>
            </a:r>
            <a:r>
              <a:rPr lang="fr-FR" dirty="0" smtClean="0"/>
              <a:t>  are a </a:t>
            </a:r>
            <a:r>
              <a:rPr lang="fr-FR" dirty="0" err="1" smtClean="0"/>
              <a:t>fish</a:t>
            </a:r>
            <a:r>
              <a:rPr lang="fr-FR" dirty="0" smtClean="0"/>
              <a:t>)</a:t>
            </a:r>
          </a:p>
          <a:p>
            <a:r>
              <a:rPr lang="fr-FR" dirty="0" err="1" smtClean="0"/>
              <a:t>Eaten</a:t>
            </a:r>
            <a:r>
              <a:rPr lang="fr-FR" dirty="0" smtClean="0"/>
              <a:t> as a stater.</a:t>
            </a:r>
            <a:endParaRPr lang="fr-FR" dirty="0"/>
          </a:p>
        </p:txBody>
      </p:sp>
    </p:spTree>
  </p:cSld>
  <p:clrMapOvr>
    <a:masterClrMapping/>
  </p:clrMapOvr>
  <p:transition spd="med">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998133"/>
            <a:ext cx="9601196" cy="1303867"/>
          </a:xfrm>
        </p:spPr>
        <p:txBody>
          <a:bodyPr/>
          <a:lstStyle/>
          <a:p>
            <a:r>
              <a:rPr lang="en-US" dirty="0">
                <a:solidFill>
                  <a:srgbClr val="FF0000"/>
                </a:solidFill>
              </a:rPr>
              <a:t>Thanks for watching our slide</a:t>
            </a:r>
            <a:endParaRPr lang="fr-FR" dirty="0">
              <a:solidFill>
                <a:srgbClr val="FF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475762" y="3166946"/>
            <a:ext cx="3240473" cy="2475571"/>
          </a:xfrm>
        </p:spPr>
      </p:pic>
    </p:spTree>
    <p:extLst>
      <p:ext uri="{BB962C8B-B14F-4D97-AF65-F5344CB8AC3E}">
        <p14:creationId xmlns="" xmlns:p14="http://schemas.microsoft.com/office/powerpoint/2010/main" val="3570948253"/>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184</TotalTime>
  <Words>331</Words>
  <Application>Microsoft Office PowerPoint</Application>
  <PresentationFormat>Personnalisé</PresentationFormat>
  <Paragraphs>27</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Organique</vt:lpstr>
      <vt:lpstr>CULTURE IN</vt:lpstr>
      <vt:lpstr>LANGUAGES</vt:lpstr>
      <vt:lpstr>TRADITIONS</vt:lpstr>
      <vt:lpstr>MARTINIQUE MUSIC</vt:lpstr>
      <vt:lpstr> TRADITIONAL DANCE</vt:lpstr>
      <vt:lpstr>Diapositive 6</vt:lpstr>
      <vt:lpstr>TYPICAL DISHES OF MARTINIQUE</vt:lpstr>
      <vt:lpstr>Diapositive 8</vt:lpstr>
      <vt:lpstr>Thanks for watching our slide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IN</dc:title>
  <dc:creator>Menir célia</dc:creator>
  <cp:lastModifiedBy>Sabrina Sinephro</cp:lastModifiedBy>
  <cp:revision>20</cp:revision>
  <dcterms:created xsi:type="dcterms:W3CDTF">2018-10-31T01:15:07Z</dcterms:created>
  <dcterms:modified xsi:type="dcterms:W3CDTF">2018-11-03T15:17:04Z</dcterms:modified>
</cp:coreProperties>
</file>